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9"/>
  </p:notesMasterIdLst>
  <p:sldIdLst>
    <p:sldId id="257" r:id="rId2"/>
    <p:sldId id="334" r:id="rId3"/>
    <p:sldId id="386" r:id="rId4"/>
    <p:sldId id="390" r:id="rId5"/>
    <p:sldId id="391" r:id="rId6"/>
    <p:sldId id="385" r:id="rId7"/>
    <p:sldId id="392" r:id="rId8"/>
    <p:sldId id="387" r:id="rId9"/>
    <p:sldId id="393" r:id="rId10"/>
    <p:sldId id="388" r:id="rId11"/>
    <p:sldId id="394" r:id="rId12"/>
    <p:sldId id="383" r:id="rId13"/>
    <p:sldId id="395" r:id="rId14"/>
    <p:sldId id="382" r:id="rId15"/>
    <p:sldId id="351" r:id="rId16"/>
    <p:sldId id="396" r:id="rId17"/>
    <p:sldId id="384" r:id="rId18"/>
    <p:sldId id="389" r:id="rId19"/>
    <p:sldId id="359" r:id="rId20"/>
    <p:sldId id="362" r:id="rId21"/>
    <p:sldId id="363" r:id="rId22"/>
    <p:sldId id="364" r:id="rId23"/>
    <p:sldId id="365" r:id="rId24"/>
    <p:sldId id="366" r:id="rId25"/>
    <p:sldId id="367" r:id="rId26"/>
    <p:sldId id="368" r:id="rId27"/>
    <p:sldId id="369" r:id="rId28"/>
  </p:sldIdLst>
  <p:sldSz cx="9144000" cy="6858000" type="screen4x3"/>
  <p:notesSz cx="6797675" cy="9926638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6600FF"/>
    <a:srgbClr val="FFFFCC"/>
    <a:srgbClr val="B8E08C"/>
    <a:srgbClr val="009900"/>
    <a:srgbClr val="FF9900"/>
    <a:srgbClr val="FF00FF"/>
    <a:srgbClr val="FF3300"/>
    <a:srgbClr val="0000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67" autoAdjust="0"/>
    <p:restoredTop sz="94660"/>
  </p:normalViewPr>
  <p:slideViewPr>
    <p:cSldViewPr>
      <p:cViewPr>
        <p:scale>
          <a:sx n="75" d="100"/>
          <a:sy n="75" d="100"/>
        </p:scale>
        <p:origin x="-744" y="-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40DCA81-2F5B-48C5-8CA6-F08BEAF74E6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4344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5D56144-10B0-4956-8FB9-9141B25C11F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B300558-EA77-4D2C-8584-7AD81E0BDCF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682F905-3520-4007-A139-E9FFA0231EE3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9FB2E4F-0732-479E-88D1-8BD1C163D11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E58F989-A855-431C-88F2-158144EB47D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19669FC-F373-4D4F-ABD7-16B178150B0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2AE7F79-D6EB-4E2F-8E78-0230E106ED67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B27653D-BFC3-4391-A8F9-7CF029FB4B71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F885AAB-E671-4516-8261-423ADA925D28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7FAC891-83C8-4A44-BF20-10C060D0ACCF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E91E877-E572-4333-A9BB-2A91191D915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8C80854-CC23-4A9D-9F3D-5F76C170826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Grp="1" noChangeArrowheads="1"/>
          </p:cNvSpPr>
          <p:nvPr>
            <p:ph type="ctrTitle" idx="4294967295"/>
          </p:nvPr>
        </p:nvSpPr>
        <p:spPr>
          <a:xfrm>
            <a:off x="571472" y="2484438"/>
            <a:ext cx="8572528" cy="2016125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60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>INFIBAGUE</a:t>
            </a: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0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0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0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> </a:t>
            </a:r>
            <a:br>
              <a:rPr lang="es-MX" sz="40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0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0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0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0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Heavy" pitchFamily="34" charset="0"/>
              </a:rPr>
              <a:t>CONSEJO DE GOBIERNO</a:t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Heavy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Heavy" pitchFamily="34" charset="0"/>
              </a:rPr>
              <a:t>NOVIEMBRE 2013</a:t>
            </a:r>
            <a:r>
              <a:rPr lang="es-MX" sz="44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endParaRPr lang="es-ES" sz="4400" i="1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6" name="Picture 2" descr="LOGOINFI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696" y="2459333"/>
            <a:ext cx="2776133" cy="128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 BANFUTU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3827" y="2699557"/>
            <a:ext cx="2960990" cy="104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71538" y="3071810"/>
            <a:ext cx="7129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PLAN DE INVERSION 2014.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12562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101378" y="2852738"/>
            <a:ext cx="7129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BANFUTURO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6146" name="Picture 2" descr="http://www.infibague.gov.co/images/stories/a2013semb/la%20foto%20%284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08" y="437729"/>
            <a:ext cx="3169462" cy="226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infibague.gov.co/images/stories/a2013semb/BANFUTU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058" y="404813"/>
            <a:ext cx="3394985" cy="2298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infibague.gov.co/images/stories/a2013sema/COMUNA%20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07" y="3627214"/>
            <a:ext cx="3167875" cy="237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11 Imagen" descr="16 OCTUBRE 2012 - 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621" y="3613150"/>
            <a:ext cx="3390421" cy="237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284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363660"/>
            <a:ext cx="71294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SEGURIDAD </a:t>
            </a: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ECONOMICA Y ALIMENTARIA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02873" y="3009146"/>
            <a:ext cx="839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dirty="0">
                <a:latin typeface="Franklin Gothic Book" pitchFamily="34" charset="0"/>
              </a:rPr>
              <a:t>M</a:t>
            </a:r>
            <a:r>
              <a:rPr lang="es-CO" sz="2000" dirty="0" smtClean="0">
                <a:latin typeface="Franklin Gothic Book" pitchFamily="34" charset="0"/>
              </a:rPr>
              <a:t>ETA DE RESULTADO (2012 – 2015): </a:t>
            </a:r>
          </a:p>
          <a:p>
            <a:pPr lvl="1"/>
            <a:r>
              <a:rPr lang="es-ES" sz="2000" dirty="0">
                <a:latin typeface="Franklin Gothic Book" pitchFamily="34" charset="0"/>
              </a:rPr>
              <a:t>Aumentar la asignación de Microcréditos A 2.200</a:t>
            </a:r>
            <a:endParaRPr lang="es-CO" sz="2400" dirty="0">
              <a:latin typeface="Franklin Gothic Boo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2185700"/>
            <a:ext cx="8391306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plastic">
            <a:bevelT/>
          </a:sp3d>
        </p:spPr>
        <p:txBody>
          <a:bodyPr wrap="square" rtlCol="0">
            <a:spAutoFit/>
          </a:bodyPr>
          <a:lstStyle/>
          <a:p>
            <a:pPr lvl="1" algn="ctr"/>
            <a:r>
              <a:rPr lang="es-CO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LABORATORIOS MICROEMPRESARIALES.</a:t>
            </a:r>
            <a:endParaRPr lang="es-CO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95536" y="1681644"/>
            <a:ext cx="2258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PROGRAMA</a:t>
            </a:r>
            <a:endParaRPr lang="es-E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430896"/>
              </p:ext>
            </p:extLst>
          </p:nvPr>
        </p:nvGraphicFramePr>
        <p:xfrm>
          <a:off x="410211" y="4084672"/>
          <a:ext cx="8383968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3023"/>
                <a:gridCol w="1656184"/>
                <a:gridCol w="1512168"/>
                <a:gridCol w="19825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METAS DE PRODUCTO 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2012-2015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EJECUTADA A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(OCT 2013)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ESPERADA (DIC 2014)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PRESUPUESTO </a:t>
                      </a:r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PROYECTADO </a:t>
                      </a:r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2014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Aumentar la asignación de Microcréditos A 2.200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836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555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1.300’000</a:t>
                      </a:r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03266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363660"/>
            <a:ext cx="71294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SEGURIDAD </a:t>
            </a: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ECONOMICA Y ALIMENTARIA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02873" y="3153162"/>
            <a:ext cx="839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dirty="0">
                <a:latin typeface="Franklin Gothic Book" pitchFamily="34" charset="0"/>
              </a:rPr>
              <a:t>M</a:t>
            </a:r>
            <a:r>
              <a:rPr lang="es-CO" sz="2000" dirty="0" smtClean="0">
                <a:latin typeface="Franklin Gothic Book" pitchFamily="34" charset="0"/>
              </a:rPr>
              <a:t>ETA DE RESULTADO (2012 – 2015): </a:t>
            </a:r>
          </a:p>
          <a:p>
            <a:pPr lvl="1"/>
            <a:r>
              <a:rPr lang="es-ES" sz="2000" dirty="0">
                <a:latin typeface="Franklin Gothic Book" pitchFamily="34" charset="0"/>
              </a:rPr>
              <a:t>Aumentar la asignación de Créditos por libranza en un 20 % (5% anual)</a:t>
            </a:r>
            <a:endParaRPr lang="es-CO" sz="2400" dirty="0">
              <a:latin typeface="Franklin Gothic Boo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2044005"/>
            <a:ext cx="8391306" cy="954107"/>
          </a:xfrm>
          <a:prstGeom prst="rect">
            <a:avLst/>
          </a:prstGeom>
          <a:solidFill>
            <a:schemeClr val="bg2">
              <a:lumMod val="50000"/>
            </a:schemeClr>
          </a:solidFill>
          <a:ln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plastic">
            <a:bevelT/>
          </a:sp3d>
        </p:spPr>
        <p:txBody>
          <a:bodyPr wrap="square" rtlCol="0">
            <a:spAutoFit/>
          </a:bodyPr>
          <a:lstStyle/>
          <a:p>
            <a:pPr lvl="1" algn="ctr"/>
            <a:r>
              <a:rPr lang="es-CO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CIENCIA, TECNOLOGIA E INNOVACION PARA LA COMPETITIVIDAD.</a:t>
            </a:r>
            <a:endParaRPr lang="es-CO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95536" y="1465620"/>
            <a:ext cx="2258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PROGRAMA</a:t>
            </a:r>
            <a:endParaRPr lang="es-E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775348"/>
              </p:ext>
            </p:extLst>
          </p:nvPr>
        </p:nvGraphicFramePr>
        <p:xfrm>
          <a:off x="410211" y="4084672"/>
          <a:ext cx="8383968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3023"/>
                <a:gridCol w="1656184"/>
                <a:gridCol w="1512168"/>
                <a:gridCol w="19825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METAS DE PRODUCTO 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2012-2015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EJECUTADA A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(OCT 2013)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ESPERADA (DIC 2014)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PRESUPUESTO </a:t>
                      </a:r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PROYECTADO </a:t>
                      </a:r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2014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Asignar 288 Créditos de Libranza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57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60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150’000</a:t>
                      </a:r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40200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71538" y="3071810"/>
            <a:ext cx="7129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PLAZAS DE MERCADO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4098" name="Picture 2" descr="http://www.infibague.gov.co/images/stories/a2013semb/JARD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766" y="369451"/>
            <a:ext cx="3488258" cy="262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064" y="369451"/>
            <a:ext cx="3052936" cy="263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/>
          <a:srcRect l="5176" t="3125" r="6543" b="8594"/>
          <a:stretch>
            <a:fillRect/>
          </a:stretch>
        </p:blipFill>
        <p:spPr bwMode="auto">
          <a:xfrm>
            <a:off x="1299766" y="3872706"/>
            <a:ext cx="3488258" cy="2449511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pic>
        <p:nvPicPr>
          <p:cNvPr id="12" name="3 Imagen" descr="G:\DCIM\101_PANA\P101069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00" y="3872706"/>
            <a:ext cx="3086100" cy="24495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03714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363660"/>
            <a:ext cx="71294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SEGURIDAD </a:t>
            </a: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AMBIENTAL Y DEL ENTORNO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-108520" y="2564904"/>
            <a:ext cx="8895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dirty="0">
                <a:latin typeface="Franklin Gothic Book" pitchFamily="34" charset="0"/>
              </a:rPr>
              <a:t>M</a:t>
            </a:r>
            <a:r>
              <a:rPr lang="es-CO" sz="2000" dirty="0" smtClean="0">
                <a:latin typeface="Franklin Gothic Book" pitchFamily="34" charset="0"/>
              </a:rPr>
              <a:t>ETA DE RESULTADO (2012 – 2015): </a:t>
            </a:r>
          </a:p>
          <a:p>
            <a:pPr lvl="1"/>
            <a:r>
              <a:rPr lang="es-ES" sz="2000" dirty="0">
                <a:latin typeface="Franklin Gothic Book" pitchFamily="34" charset="0"/>
              </a:rPr>
              <a:t>Recuperación, Mantenimiento y Fortalecimiento de las 4 Plazas de Mercado</a:t>
            </a:r>
            <a:endParaRPr lang="es-CO" sz="2400" dirty="0">
              <a:latin typeface="Franklin Gothic Boo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2044005"/>
            <a:ext cx="8391306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plastic">
            <a:bevelT/>
          </a:sp3d>
        </p:spPr>
        <p:txBody>
          <a:bodyPr wrap="square" rtlCol="0">
            <a:spAutoFit/>
          </a:bodyPr>
          <a:lstStyle/>
          <a:p>
            <a:pPr lvl="1" algn="ctr"/>
            <a:r>
              <a:rPr lang="es-CO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RENOVACION E INFRAESTRUCTURA </a:t>
            </a:r>
            <a:r>
              <a:rPr lang="es-CO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URBANA</a:t>
            </a:r>
            <a:endParaRPr lang="es-CO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95536" y="1465620"/>
            <a:ext cx="2258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PROGRAMA</a:t>
            </a:r>
            <a:endParaRPr lang="es-E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924381"/>
              </p:ext>
            </p:extLst>
          </p:nvPr>
        </p:nvGraphicFramePr>
        <p:xfrm>
          <a:off x="410211" y="3356992"/>
          <a:ext cx="8383968" cy="3402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3023"/>
                <a:gridCol w="1656184"/>
                <a:gridCol w="1512168"/>
                <a:gridCol w="19825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METAS DE PRODUCTO 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2012-2015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EJECUTADA A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(OCT 2013)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ESPERADA (DIC 2014)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PRESUPUESTO </a:t>
                      </a:r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APROBADO </a:t>
                      </a:r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2014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Realizar un mantenimiento anual a las fachadas internas y externas de cada una de las 4 plazas de mercado (16 mantenimientos)</a:t>
                      </a:r>
                      <a:endParaRPr kumimoji="0" lang="es-CO" sz="13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4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CO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Disminuir a 300 el número de puestos en provisionalidad de las 4 plazas de </a:t>
                      </a:r>
                      <a:r>
                        <a:rPr kumimoji="0" lang="es-CO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mercado</a:t>
                      </a:r>
                    </a:p>
                    <a:p>
                      <a:pPr algn="ctr" fontAlgn="ctr"/>
                      <a:r>
                        <a:rPr kumimoji="0" lang="es-CO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VALOR  INICIAL 470</a:t>
                      </a:r>
                      <a:endParaRPr kumimoji="0" lang="es-CO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306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CO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Recuperación del 50% de la cartera de las plazas de mercado con corte a 31 de diciembre de </a:t>
                      </a:r>
                      <a:r>
                        <a:rPr kumimoji="0" lang="es-CO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2011</a:t>
                      </a:r>
                    </a:p>
                    <a:p>
                      <a:pPr algn="ctr" fontAlgn="ctr"/>
                      <a:r>
                        <a:rPr kumimoji="0" lang="es-CO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VALOR INICIAL 400’000</a:t>
                      </a:r>
                      <a:endParaRPr kumimoji="0" lang="es-CO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172’430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8’000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</a:t>
                      </a:r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47485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71538" y="3071810"/>
            <a:ext cx="7129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FUENTES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7170" name="Picture 2" descr="http://www.infibague.gov.co/images/stories/a2013semb/SAM_26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945" y="806470"/>
            <a:ext cx="3297063" cy="219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infibague.gov.co/images/stories/a2013sema/AMBALA%20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2" y="3729746"/>
            <a:ext cx="2987750" cy="268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780256"/>
            <a:ext cx="2988072" cy="223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859" y="3772304"/>
            <a:ext cx="3413149" cy="2646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3376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363660"/>
            <a:ext cx="71294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SEGURIDAD </a:t>
            </a: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AMBIENTAL Y DEL ENTORNO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02873" y="2721114"/>
            <a:ext cx="839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dirty="0">
                <a:latin typeface="Franklin Gothic Book" pitchFamily="34" charset="0"/>
              </a:rPr>
              <a:t>M</a:t>
            </a:r>
            <a:r>
              <a:rPr lang="es-CO" sz="2000" dirty="0" smtClean="0">
                <a:latin typeface="Franklin Gothic Book" pitchFamily="34" charset="0"/>
              </a:rPr>
              <a:t>ETA DE RESULTADO (2012 – 2015): </a:t>
            </a:r>
          </a:p>
          <a:p>
            <a:pPr lvl="1"/>
            <a:r>
              <a:rPr lang="es-ES" sz="2000" dirty="0">
                <a:latin typeface="Franklin Gothic Book" pitchFamily="34" charset="0"/>
              </a:rPr>
              <a:t>Mantener y recuperar 14 fuentes del ornato urbano</a:t>
            </a:r>
            <a:endParaRPr lang="es-CO" sz="2400" dirty="0">
              <a:latin typeface="Franklin Gothic Boo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2044005"/>
            <a:ext cx="8391306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plastic">
            <a:bevelT/>
          </a:sp3d>
        </p:spPr>
        <p:txBody>
          <a:bodyPr wrap="square" rtlCol="0">
            <a:spAutoFit/>
          </a:bodyPr>
          <a:lstStyle/>
          <a:p>
            <a:pPr lvl="1" algn="ctr"/>
            <a:r>
              <a:rPr lang="es-CO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RENOVACION E INFRAESTRUCTURA </a:t>
            </a:r>
            <a:r>
              <a:rPr lang="es-CO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URBANA</a:t>
            </a:r>
            <a:endParaRPr lang="es-CO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95536" y="1465620"/>
            <a:ext cx="2258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PROGRAMA</a:t>
            </a:r>
            <a:endParaRPr lang="es-E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59629"/>
              </p:ext>
            </p:extLst>
          </p:nvPr>
        </p:nvGraphicFramePr>
        <p:xfrm>
          <a:off x="410211" y="3573016"/>
          <a:ext cx="8383968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3023"/>
                <a:gridCol w="1656184"/>
                <a:gridCol w="1512168"/>
                <a:gridCol w="19825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METAS DE PRODUCTO 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2012-2015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EJECUTADA A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(OCT 2013)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ESPERADA (DIC 2014)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PRESUPUESTO </a:t>
                      </a:r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APROBADO </a:t>
                      </a:r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2014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Realizar 1344 Mantenimientos de limpieza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685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336</a:t>
                      </a:r>
                      <a:endParaRPr lang="es-ES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15’000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Realizar 672 Mantenimientos eléctricos e hidráulicos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239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168</a:t>
                      </a:r>
                      <a:endParaRPr lang="es-E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56093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71538" y="3071810"/>
            <a:ext cx="7129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FERIA AGROPECUARIA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8194" name="Picture 2" descr="http://www.infibague.gov.co/images/stories/a2013semb/FE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7" y="458774"/>
            <a:ext cx="3408387" cy="227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M:\fotos feria 2013\IMG_000002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246" y="439961"/>
            <a:ext cx="4077714" cy="229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M:\fotos feria 2013\IMG_0000027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246" y="4036170"/>
            <a:ext cx="4077714" cy="2005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M:\fotos feria 2013\IMG_0000037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7" y="4036169"/>
            <a:ext cx="3408387" cy="2005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1871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363660"/>
            <a:ext cx="71294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SEGURIDAD </a:t>
            </a: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ECONOMICA Y ALIMENTARIA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02873" y="2780928"/>
            <a:ext cx="839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dirty="0">
                <a:latin typeface="Franklin Gothic Book" pitchFamily="34" charset="0"/>
              </a:rPr>
              <a:t>M</a:t>
            </a:r>
            <a:r>
              <a:rPr lang="es-CO" sz="2000" dirty="0" smtClean="0">
                <a:latin typeface="Franklin Gothic Book" pitchFamily="34" charset="0"/>
              </a:rPr>
              <a:t>ETA DE RESULTADO (2012 – 2015): </a:t>
            </a:r>
          </a:p>
          <a:p>
            <a:pPr lvl="1"/>
            <a:r>
              <a:rPr lang="es-ES" sz="2000" dirty="0" smtClean="0">
                <a:latin typeface="Franklin Gothic Book" pitchFamily="34" charset="0"/>
              </a:rPr>
              <a:t>Realización </a:t>
            </a:r>
            <a:r>
              <a:rPr lang="es-ES" sz="2000" dirty="0">
                <a:latin typeface="Franklin Gothic Book" pitchFamily="34" charset="0"/>
              </a:rPr>
              <a:t>de 8 eventos feriales </a:t>
            </a:r>
            <a:r>
              <a:rPr lang="es-ES" sz="2000" dirty="0" smtClean="0">
                <a:latin typeface="Franklin Gothic Book" pitchFamily="34" charset="0"/>
              </a:rPr>
              <a:t>agrícolas </a:t>
            </a:r>
            <a:r>
              <a:rPr lang="es-ES" sz="2000" dirty="0">
                <a:latin typeface="Franklin Gothic Book" pitchFamily="34" charset="0"/>
              </a:rPr>
              <a:t>y pecuarios</a:t>
            </a:r>
            <a:endParaRPr lang="es-CO" sz="2400" dirty="0">
              <a:latin typeface="Franklin Gothic Boo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2044005"/>
            <a:ext cx="8391306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plastic">
            <a:bevelT/>
          </a:sp3d>
        </p:spPr>
        <p:txBody>
          <a:bodyPr wrap="square" rtlCol="0">
            <a:spAutoFit/>
          </a:bodyPr>
          <a:lstStyle/>
          <a:p>
            <a:pPr lvl="1" algn="ctr"/>
            <a:r>
              <a:rPr lang="es-CO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APOYO A  APUESTAS PRODUCTIVAS.</a:t>
            </a:r>
            <a:endParaRPr lang="es-CO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95536" y="1465620"/>
            <a:ext cx="2258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PROGRAMA</a:t>
            </a:r>
            <a:endParaRPr lang="es-E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46713"/>
              </p:ext>
            </p:extLst>
          </p:nvPr>
        </p:nvGraphicFramePr>
        <p:xfrm>
          <a:off x="410211" y="4084672"/>
          <a:ext cx="8383968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3023"/>
                <a:gridCol w="1656184"/>
                <a:gridCol w="1512168"/>
                <a:gridCol w="19825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METAS DE PRODUCTO 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2012-2015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EJECUTADA A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(OCT 2013)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ESPERADA (DIC 2014)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PRESUPUESTO </a:t>
                      </a:r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PROYECTADO </a:t>
                      </a:r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2014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Realización de 8 eventos feriales agrícolas y pecuarios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300’000</a:t>
                      </a:r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65069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71538" y="2996952"/>
            <a:ext cx="7129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ALUMBRADO PÚBLICO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050" name="Picture 2" descr="http://www.infibague.gov.co/images/stories/a2013semb/CA%C3%91ON%20COMBEI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4393"/>
            <a:ext cx="3426313" cy="248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infibague.gov.co/images/stories/a2013semb/Ap%20martinica%2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268" y="404812"/>
            <a:ext cx="3887465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infibague.gov.co/images/stories/a2013semb/CANCHA%2014%20O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270" y="3760646"/>
            <a:ext cx="3887464" cy="252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infibague.gov.co/images/stories/a2013semb/alumbrado%20post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72" y="3732290"/>
            <a:ext cx="3402525" cy="254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9083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363660"/>
            <a:ext cx="71294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SEGURIDAD </a:t>
            </a: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PERSONAL Y DE LA COMUNIDAD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-108520" y="2701369"/>
            <a:ext cx="88953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dirty="0">
                <a:latin typeface="Franklin Gothic Book" pitchFamily="34" charset="0"/>
              </a:rPr>
              <a:t>M</a:t>
            </a:r>
            <a:r>
              <a:rPr lang="es-CO" sz="2000" dirty="0" smtClean="0">
                <a:latin typeface="Franklin Gothic Book" pitchFamily="34" charset="0"/>
              </a:rPr>
              <a:t>ETA DE RESULTADO (2012 – 2015): </a:t>
            </a:r>
          </a:p>
          <a:p>
            <a:pPr lvl="1"/>
            <a:r>
              <a:rPr lang="es-ES" sz="2000" dirty="0">
                <a:latin typeface="Franklin Gothic Book" pitchFamily="34" charset="0"/>
              </a:rPr>
              <a:t>Formular el plan maestro de alumbrado publico y adelantar las acciones de corto plazo que se determine</a:t>
            </a:r>
            <a:endParaRPr lang="es-CO" sz="2400" dirty="0">
              <a:latin typeface="Franklin Gothic Boo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2044005"/>
            <a:ext cx="8391306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plastic">
            <a:bevelT/>
          </a:sp3d>
        </p:spPr>
        <p:txBody>
          <a:bodyPr wrap="square" rtlCol="0">
            <a:spAutoFit/>
          </a:bodyPr>
          <a:lstStyle/>
          <a:p>
            <a:pPr lvl="1" algn="ctr"/>
            <a:r>
              <a:rPr lang="es-CO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SEGURIDAD VIAL</a:t>
            </a:r>
            <a:endParaRPr lang="es-CO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95536" y="1465620"/>
            <a:ext cx="2258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PROGRAMA</a:t>
            </a:r>
            <a:endParaRPr lang="es-E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251882"/>
              </p:ext>
            </p:extLst>
          </p:nvPr>
        </p:nvGraphicFramePr>
        <p:xfrm>
          <a:off x="410211" y="3914611"/>
          <a:ext cx="8383968" cy="2239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3023"/>
                <a:gridCol w="1656184"/>
                <a:gridCol w="1512168"/>
                <a:gridCol w="19825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METAS DE PRODUCTO 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2012-2015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EJECUTADA A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(OCT 2013)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ESPERADA (DIC 2014)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PRESUPUESTO </a:t>
                      </a:r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APROBADO </a:t>
                      </a:r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2014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Ampliar en 20 Km la cobertura del Alumbrado Público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10,76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5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999’207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Realizar 44.000 mantenimientos al Alumbrado Público</a:t>
                      </a:r>
                      <a:endParaRPr kumimoji="0" lang="es-CO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20.049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11.000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1,507’704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Instalar 6000 luminarias nuevas</a:t>
                      </a:r>
                      <a:endParaRPr kumimoji="0" lang="es-CO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172’430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8’000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1.129’207</a:t>
                      </a:r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31460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71538" y="3071810"/>
            <a:ext cx="7129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PARQUES Y ZONAS VERDES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34" name="Picture 10" descr="http://www.infibague.gov.co/images/stories/a2013semb/PARQUE%20VILLA%20MARINA%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918568"/>
            <a:ext cx="3319118" cy="249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infibague.gov.co/images/stories/a2013semb/ARKAL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836" y="3886646"/>
            <a:ext cx="3452180" cy="249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infibague.gov.co/images/stories/a2013semb/centenari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554" y="546794"/>
            <a:ext cx="3500462" cy="233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infibague.gov.co/images/stories/a2013semb/flo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46794"/>
            <a:ext cx="3384966" cy="233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5801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363660"/>
            <a:ext cx="71294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SEGURIDAD AMBIENTAL Y DEL ENTORNO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02873" y="3441194"/>
            <a:ext cx="839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dirty="0">
                <a:latin typeface="Franklin Gothic Book" pitchFamily="34" charset="0"/>
              </a:rPr>
              <a:t>M</a:t>
            </a:r>
            <a:r>
              <a:rPr lang="es-CO" sz="2000" dirty="0" smtClean="0">
                <a:latin typeface="Franklin Gothic Book" pitchFamily="34" charset="0"/>
              </a:rPr>
              <a:t>ETA DE RESULTADO (2012 – 2015): </a:t>
            </a:r>
          </a:p>
          <a:p>
            <a:pPr lvl="1"/>
            <a:r>
              <a:rPr lang="es-CO" sz="2000" dirty="0" smtClean="0">
                <a:latin typeface="Franklin Gothic Book" pitchFamily="34" charset="0"/>
              </a:rPr>
              <a:t>Remodelación </a:t>
            </a:r>
            <a:r>
              <a:rPr lang="es-CO" sz="2000" dirty="0">
                <a:latin typeface="Franklin Gothic Book" pitchFamily="34" charset="0"/>
              </a:rPr>
              <a:t>de </a:t>
            </a:r>
            <a:r>
              <a:rPr lang="es-CO" sz="2000" dirty="0" smtClean="0">
                <a:latin typeface="Franklin Gothic Book" pitchFamily="34" charset="0"/>
              </a:rPr>
              <a:t>360 </a:t>
            </a:r>
            <a:r>
              <a:rPr lang="es-CO" sz="2000" dirty="0">
                <a:latin typeface="Franklin Gothic Book" pitchFamily="34" charset="0"/>
              </a:rPr>
              <a:t>parques </a:t>
            </a:r>
            <a:r>
              <a:rPr lang="es-CO" sz="2000" dirty="0" smtClean="0">
                <a:latin typeface="Franklin Gothic Book" pitchFamily="34" charset="0"/>
              </a:rPr>
              <a:t>infantiles </a:t>
            </a:r>
            <a:r>
              <a:rPr lang="es-CO" sz="2000" dirty="0">
                <a:latin typeface="Franklin Gothic Book" pitchFamily="34" charset="0"/>
              </a:rPr>
              <a:t>de la ciudad</a:t>
            </a:r>
            <a:endParaRPr lang="es-CO" sz="2400" dirty="0">
              <a:latin typeface="Franklin Gothic Boo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2044005"/>
            <a:ext cx="8391306" cy="1384995"/>
          </a:xfrm>
          <a:prstGeom prst="rect">
            <a:avLst/>
          </a:prstGeom>
          <a:solidFill>
            <a:schemeClr val="bg2">
              <a:lumMod val="50000"/>
            </a:schemeClr>
          </a:solidFill>
          <a:ln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plastic">
            <a:bevelT/>
          </a:sp3d>
        </p:spPr>
        <p:txBody>
          <a:bodyPr wrap="square" rtlCol="0">
            <a:spAutoFit/>
          </a:bodyPr>
          <a:lstStyle/>
          <a:p>
            <a:pPr lvl="1" algn="ctr"/>
            <a:r>
              <a:rPr lang="es-CO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RECUPERACION, CONSTRUCCIÓN Y ARTICULACIÓN DEL SISTEMA DE ESPACIO PÚBLICO MUNICIPAL.</a:t>
            </a:r>
            <a:endParaRPr lang="es-CO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95536" y="1465620"/>
            <a:ext cx="2258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PROGRAMA</a:t>
            </a:r>
            <a:endParaRPr lang="es-E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331855"/>
              </p:ext>
            </p:extLst>
          </p:nvPr>
        </p:nvGraphicFramePr>
        <p:xfrm>
          <a:off x="402873" y="4365104"/>
          <a:ext cx="8383968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3023"/>
                <a:gridCol w="1656184"/>
                <a:gridCol w="1512168"/>
                <a:gridCol w="19825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METAS DE PRODUCTO 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2012-2015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EJECUTADA A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(OCT 2013)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ESPERADA (DIC 2014)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PRESUPUESTO APROBADO 2014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Remodelación de 360 parques infantiles de la 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335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100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150’000</a:t>
                      </a:r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41599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363660"/>
            <a:ext cx="71294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SEGURIDAD AMBIENTAL Y DEL ENTORNO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02873" y="3441194"/>
            <a:ext cx="839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dirty="0">
                <a:latin typeface="Franklin Gothic Book" pitchFamily="34" charset="0"/>
              </a:rPr>
              <a:t>M</a:t>
            </a:r>
            <a:r>
              <a:rPr lang="es-CO" sz="2000" dirty="0" smtClean="0">
                <a:latin typeface="Franklin Gothic Book" pitchFamily="34" charset="0"/>
              </a:rPr>
              <a:t>ETA DE RESULTADO (2012 – 2015): </a:t>
            </a:r>
          </a:p>
          <a:p>
            <a:pPr lvl="1"/>
            <a:r>
              <a:rPr lang="es-CO" sz="2000" dirty="0">
                <a:latin typeface="Franklin Gothic Book" pitchFamily="34" charset="0"/>
              </a:rPr>
              <a:t>Realizar 15,850 actividades de mantenimiento de zonas verdes</a:t>
            </a:r>
            <a:endParaRPr lang="es-CO" sz="2400" dirty="0">
              <a:latin typeface="Franklin Gothic Boo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2044005"/>
            <a:ext cx="8391306" cy="1384995"/>
          </a:xfrm>
          <a:prstGeom prst="rect">
            <a:avLst/>
          </a:prstGeom>
          <a:solidFill>
            <a:schemeClr val="bg2">
              <a:lumMod val="50000"/>
            </a:schemeClr>
          </a:solidFill>
          <a:ln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plastic">
            <a:bevelT/>
          </a:sp3d>
        </p:spPr>
        <p:txBody>
          <a:bodyPr wrap="square" rtlCol="0">
            <a:spAutoFit/>
          </a:bodyPr>
          <a:lstStyle/>
          <a:p>
            <a:pPr lvl="1" algn="ctr"/>
            <a:r>
              <a:rPr lang="es-CO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RECUPERACION, CONSTRUCCIÓN Y ARTICULACIÓN DEL SISTEMA DE ESPACIO PÚBLICO MUNICIPAL.</a:t>
            </a:r>
            <a:endParaRPr lang="es-CO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95536" y="1465620"/>
            <a:ext cx="2258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PROGRAMA</a:t>
            </a:r>
            <a:endParaRPr lang="es-E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623014"/>
              </p:ext>
            </p:extLst>
          </p:nvPr>
        </p:nvGraphicFramePr>
        <p:xfrm>
          <a:off x="402873" y="4365104"/>
          <a:ext cx="8383968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3023"/>
                <a:gridCol w="1656184"/>
                <a:gridCol w="1512168"/>
                <a:gridCol w="19825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METAS DE PRODUCTO 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2012-2015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EJECUTADA A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(OCT 2013)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ESPERADA (DIC 2014)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PRESUPUESTO APROBADO 2014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Realizar 7.500 Rocerías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3.600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1.875</a:t>
                      </a:r>
                      <a:endParaRPr lang="es-E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432’000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Realizar 5.800 Podas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3.495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1.450</a:t>
                      </a:r>
                      <a:endParaRPr lang="es-E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Realizar 2.550 Talas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1.313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635</a:t>
                      </a:r>
                      <a:endParaRPr lang="es-E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91544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71538" y="3071810"/>
            <a:ext cx="7129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ALUMBRADO NAVIDEÑO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3074" name="Picture 2" descr="http://www.infibague.gov.co/images/stories/a2013semb/alumbrado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626" y="558354"/>
            <a:ext cx="3159646" cy="237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I:\DISEÑOS NAVIDEÑOS SELECCIONADOS PARA ALCALDIA DE IBAGUE\FF404-FOT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626" y="3933056"/>
            <a:ext cx="3159646" cy="2122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12 Imagen" descr="C:\Users\Asus-Pc\Documents\100OLYMP\PA040046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693" y="558353"/>
            <a:ext cx="3453755" cy="2373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13 Imagen" descr="I:\Fotos y videos de la camara\PC190227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693" y="3933056"/>
            <a:ext cx="3453755" cy="2122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33006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363660"/>
            <a:ext cx="71294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SEGURIDAD AMBIENTAL Y DEL ENTORNO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02873" y="3441194"/>
            <a:ext cx="839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dirty="0">
                <a:latin typeface="Franklin Gothic Book" pitchFamily="34" charset="0"/>
              </a:rPr>
              <a:t>M</a:t>
            </a:r>
            <a:r>
              <a:rPr lang="es-CO" sz="2000" dirty="0" smtClean="0">
                <a:latin typeface="Franklin Gothic Book" pitchFamily="34" charset="0"/>
              </a:rPr>
              <a:t>ETA DE RESULTADO (2012 – 2015): </a:t>
            </a:r>
          </a:p>
          <a:p>
            <a:pPr lvl="1"/>
            <a:r>
              <a:rPr lang="es-CO" sz="2000" dirty="0">
                <a:latin typeface="Franklin Gothic Book" pitchFamily="34" charset="0"/>
              </a:rPr>
              <a:t>Embellecer el espacio Publico con  un alumbrado navideño anual</a:t>
            </a:r>
            <a:endParaRPr lang="es-CO" sz="2400" dirty="0">
              <a:latin typeface="Franklin Gothic Boo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2044005"/>
            <a:ext cx="8391306" cy="1384995"/>
          </a:xfrm>
          <a:prstGeom prst="rect">
            <a:avLst/>
          </a:prstGeom>
          <a:solidFill>
            <a:schemeClr val="bg2">
              <a:lumMod val="50000"/>
            </a:schemeClr>
          </a:solidFill>
          <a:ln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plastic">
            <a:bevelT/>
          </a:sp3d>
        </p:spPr>
        <p:txBody>
          <a:bodyPr wrap="square" rtlCol="0">
            <a:spAutoFit/>
          </a:bodyPr>
          <a:lstStyle/>
          <a:p>
            <a:pPr lvl="1" algn="ctr"/>
            <a:r>
              <a:rPr lang="es-CO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RECUPERACION, CONSTRUCCIÓN Y ARTICULACIÓN DEL SISTEMA DE ESPACIO PÚBLICO MUNICIPAL.</a:t>
            </a:r>
            <a:endParaRPr lang="es-CO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95536" y="1465620"/>
            <a:ext cx="2258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PROGRAMA</a:t>
            </a:r>
            <a:endParaRPr lang="es-E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806518"/>
              </p:ext>
            </p:extLst>
          </p:nvPr>
        </p:nvGraphicFramePr>
        <p:xfrm>
          <a:off x="402873" y="4293096"/>
          <a:ext cx="8383968" cy="232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3023"/>
                <a:gridCol w="1656184"/>
                <a:gridCol w="1584176"/>
                <a:gridCol w="191058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METAS DE PRODUCTO 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2012-2015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EJECUTADA A</a:t>
                      </a:r>
                      <a:b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</a:br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(OCT 2013)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ESPERADA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 (DIC 2014)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PRESUPUESTO APROBADO 2014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Construir e instalar 2000 figuras navideñas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1,700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150</a:t>
                      </a:r>
                      <a:endParaRPr lang="es-E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65’000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Restaurar 100 figuras navideñas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335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250</a:t>
                      </a:r>
                      <a:endParaRPr lang="es-E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Comercializar el alumbrado navideño en 3 municipios al año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5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</a:t>
                      </a:r>
                      <a:endParaRPr lang="es-E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92295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2357430"/>
            <a:ext cx="712946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PLAN DE ACCION </a:t>
            </a:r>
            <a:b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</a:br>
            <a:r>
              <a:rPr lang="es-CO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2014</a:t>
            </a:r>
            <a:endParaRPr lang="es-CO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687444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714375" y="357188"/>
            <a:ext cx="7786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METAS ANUALES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5000628" y="1599183"/>
            <a:ext cx="367440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+mn-cs"/>
              </a:rPr>
              <a:t>Alumbrado Público</a:t>
            </a:r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806045"/>
              </p:ext>
            </p:extLst>
          </p:nvPr>
        </p:nvGraphicFramePr>
        <p:xfrm>
          <a:off x="285750" y="2362197"/>
          <a:ext cx="8358247" cy="2434955"/>
        </p:xfrm>
        <a:graphic>
          <a:graphicData uri="http://schemas.openxmlformats.org/drawingml/2006/table">
            <a:tbl>
              <a:tblPr/>
              <a:tblGrid>
                <a:gridCol w="5671667"/>
                <a:gridCol w="783584"/>
                <a:gridCol w="796025"/>
                <a:gridCol w="1106971"/>
              </a:tblGrid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PRINCIPALES ACTIVIDADES</a:t>
                      </a: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UNIDAD DE MEDIDA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CANT.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COSTO TOTAL ( MILES DE PESOS)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7352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1.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Atender Solicitudes para realizar Mantenimiento al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 </a:t>
                      </a:r>
                      <a:br>
                        <a:rPr lang="es-ES" sz="1600" b="0" i="0" u="none" strike="noStrike" dirty="0" smtClean="0">
                          <a:latin typeface="Arial Rounded MT Bold" pitchFamily="34" charset="0"/>
                        </a:rPr>
                      </a:b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Sistema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de Alumbrado Público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 11.000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1,507’704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52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2.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Modernizaciones realizadas en el Sistema de Alumbrado Público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  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1.500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1.129’207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52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3.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Ampliación de Cobertura al Sistema de Alumbrado Público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Km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           </a:t>
                      </a:r>
                      <a:r>
                        <a:rPr lang="es-ES" sz="1600" b="0" i="0" u="none" strike="noStrike" baseline="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5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999’207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714375" y="357188"/>
            <a:ext cx="7786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METAS ANUALES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5286380" y="1500174"/>
            <a:ext cx="360547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+mn-cs"/>
              </a:rPr>
              <a:t>PLAZAS DE MERCADO</a:t>
            </a:r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639364"/>
              </p:ext>
            </p:extLst>
          </p:nvPr>
        </p:nvGraphicFramePr>
        <p:xfrm>
          <a:off x="357188" y="2071688"/>
          <a:ext cx="8501123" cy="3370208"/>
        </p:xfrm>
        <a:graphic>
          <a:graphicData uri="http://schemas.openxmlformats.org/drawingml/2006/table">
            <a:tbl>
              <a:tblPr/>
              <a:tblGrid>
                <a:gridCol w="5093973"/>
                <a:gridCol w="703772"/>
                <a:gridCol w="714944"/>
                <a:gridCol w="994217"/>
                <a:gridCol w="994217"/>
              </a:tblGrid>
              <a:tr h="2775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PRINCIPALES ACTIVIDADES</a:t>
                      </a: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UNIDAD DE MEDIDA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CANT.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PPTO INFI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PPTO MUNICIPIO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75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MILES DE PESOS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113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1.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Pintura Interna y Externa de las 4 Plazas de Mercado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4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150.000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13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2.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Disminuir en 30 el número de puestos en provisionalidad de las 4 Plazas de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Mercado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30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GESTION</a:t>
                      </a:r>
                      <a:endParaRPr lang="es-ES" sz="14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13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3.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Recuperación de Cartera (60 Millones)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latin typeface="Arial Rounded MT Bold" pitchFamily="34" charset="0"/>
                        </a:rPr>
                        <a:t>MILLONES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60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GESTION</a:t>
                      </a:r>
                      <a:endParaRPr lang="es-ES" sz="14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13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4.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Mantenimiento y recuperación estructural de las 4 Plazas de Mercado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4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13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5</a:t>
                      </a:r>
                      <a:r>
                        <a:rPr lang="es-ES" sz="1600" b="1" i="0" u="none" strike="noStrike" dirty="0" smtClean="0">
                          <a:latin typeface="Arial Rounded MT Bold" pitchFamily="34" charset="0"/>
                        </a:rPr>
                        <a:t>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Recuperación ornamental de las 4 Plazas de Mercado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4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13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6</a:t>
                      </a:r>
                      <a:r>
                        <a:rPr lang="es-ES" sz="1600" b="1" i="0" u="none" strike="noStrike" dirty="0" smtClean="0">
                          <a:latin typeface="Arial Rounded MT Bold" pitchFamily="34" charset="0"/>
                        </a:rPr>
                        <a:t>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Formulación de un proyecto de Manejo de Residuos Sólidos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 1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GESTION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714375" y="357188"/>
            <a:ext cx="7786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METAS ANUALES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4357686" y="1467137"/>
            <a:ext cx="4477188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+mn-cs"/>
              </a:rPr>
              <a:t>PARQUES Y ZONAS VERDES</a:t>
            </a:r>
          </a:p>
        </p:txBody>
      </p:sp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74655"/>
              </p:ext>
            </p:extLst>
          </p:nvPr>
        </p:nvGraphicFramePr>
        <p:xfrm>
          <a:off x="285720" y="2000240"/>
          <a:ext cx="8429684" cy="2820330"/>
        </p:xfrm>
        <a:graphic>
          <a:graphicData uri="http://schemas.openxmlformats.org/drawingml/2006/table">
            <a:tbl>
              <a:tblPr/>
              <a:tblGrid>
                <a:gridCol w="4890504"/>
                <a:gridCol w="675662"/>
                <a:gridCol w="954506"/>
                <a:gridCol w="954506"/>
                <a:gridCol w="954506"/>
              </a:tblGrid>
              <a:tr h="4161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PRINCIPALES ACTIVIDADES</a:t>
                      </a: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UNIDAD DE MEDIDA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CANT.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PPTO</a:t>
                      </a:r>
                      <a:r>
                        <a:rPr lang="es-ES" sz="1200" b="1" i="0" u="none" strike="noStrike" baseline="0" dirty="0" smtClean="0">
                          <a:latin typeface="Arial Rounded MT Bold" pitchFamily="34" charset="0"/>
                        </a:rPr>
                        <a:t> INFI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PPTO MUNICIPIO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614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es-ES" sz="1200" b="1" i="0" u="none" strike="noStrike" kern="1200" dirty="0" smtClean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MILES DE PESOS</a:t>
                      </a:r>
                      <a:endParaRPr kumimoji="0" lang="es-ES" sz="1200" b="1" i="0" u="none" strike="noStrike" kern="1200" dirty="0">
                        <a:solidFill>
                          <a:schemeClr val="tx1"/>
                        </a:solidFill>
                        <a:latin typeface="Arial Rounded MT Bold" pitchFamily="34" charset="0"/>
                        <a:ea typeface="+mn-ea"/>
                        <a:cs typeface="+mn-cs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670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1.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Rocerías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1.875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  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       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82.000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  <a:p>
                      <a:pPr algn="ctr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 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500.000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0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2.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Talas de Arboles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635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670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3.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Podas de Arboles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1.450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670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4.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Siembra de Material Vegetal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Arbóreo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y Jardinería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1.000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670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5.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Elaboración de Nuevos Juegos Infantiles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40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670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6.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Mantenimiento y Recuperación de Juegos Infantiles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60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3357554" y="5500702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ESTE PRESUPUESTO ALCANZA PARA EL MANTENIMIENTO DE PARQUES  HASTA </a:t>
            </a:r>
            <a:r>
              <a:rPr lang="es-ES" b="1" dirty="0" smtClean="0"/>
              <a:t>JUNIO </a:t>
            </a:r>
            <a:r>
              <a:rPr lang="es-ES" b="1" dirty="0" smtClean="0"/>
              <a:t>DE </a:t>
            </a:r>
            <a:r>
              <a:rPr lang="es-ES" b="1" dirty="0" smtClean="0"/>
              <a:t>2014</a:t>
            </a:r>
            <a:endParaRPr lang="es-ES" b="1" dirty="0"/>
          </a:p>
        </p:txBody>
      </p:sp>
      <p:pic>
        <p:nvPicPr>
          <p:cNvPr id="1026" name="Picture 2" descr="C:\Users\usuario\AppData\Local\Microsoft\Windows\Temporary Internet Files\Content.IE5\VKVTDUXP\MC90041132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5500702"/>
            <a:ext cx="1080137" cy="86236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714375" y="357188"/>
            <a:ext cx="7786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METAS ANUALES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571868" y="1428736"/>
            <a:ext cx="5204887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+mn-cs"/>
              </a:rPr>
              <a:t>RELLENO SANITARIO COMBEIMA</a:t>
            </a:r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10805"/>
              </p:ext>
            </p:extLst>
          </p:nvPr>
        </p:nvGraphicFramePr>
        <p:xfrm>
          <a:off x="428625" y="2020888"/>
          <a:ext cx="8286809" cy="3607663"/>
        </p:xfrm>
        <a:graphic>
          <a:graphicData uri="http://schemas.openxmlformats.org/drawingml/2006/table">
            <a:tbl>
              <a:tblPr/>
              <a:tblGrid>
                <a:gridCol w="4807618"/>
                <a:gridCol w="664210"/>
                <a:gridCol w="938327"/>
                <a:gridCol w="938327"/>
                <a:gridCol w="938327"/>
              </a:tblGrid>
              <a:tr h="2775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PRINCIPALES ACTIVIDADES</a:t>
                      </a: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UNIDAD DE MEDIDA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CANT.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PPTO INFI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PPTO</a:t>
                      </a:r>
                      <a:r>
                        <a:rPr lang="es-ES" sz="1200" b="1" i="0" u="none" strike="noStrike" baseline="0" dirty="0" smtClean="0">
                          <a:latin typeface="Arial Rounded MT Bold" pitchFamily="34" charset="0"/>
                        </a:rPr>
                        <a:t> MUNICIPIO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75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MILES</a:t>
                      </a:r>
                      <a:r>
                        <a:rPr lang="es-ES" sz="1200" b="1" i="0" u="none" strike="noStrike" baseline="0" dirty="0" smtClean="0">
                          <a:latin typeface="Arial Rounded MT Bold" pitchFamily="34" charset="0"/>
                        </a:rPr>
                        <a:t> DE PESOS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1588">
                <a:tc>
                  <a:txBody>
                    <a:bodyPr/>
                    <a:lstStyle/>
                    <a:p>
                      <a:pPr marL="342900" indent="-342900" algn="l" fontAlgn="ctr">
                        <a:buAutoNum type="arabicPeriod"/>
                      </a:pP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Monitoreos Ambientales</a:t>
                      </a:r>
                    </a:p>
                    <a:p>
                      <a:pPr marL="342900" indent="-342900" algn="l" fontAlgn="ctr">
                        <a:buAutoNum type="arabicPeriod"/>
                      </a:pP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3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r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r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58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2.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Mantenimiento Fase I y Fase II de la etapa de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pos clausura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del Relleno Sanitario </a:t>
                      </a:r>
                      <a:r>
                        <a:rPr lang="es-ES" sz="1600" b="0" i="0" u="none" strike="noStrike" dirty="0" err="1" smtClean="0">
                          <a:latin typeface="Arial Rounded MT Bold" pitchFamily="34" charset="0"/>
                        </a:rPr>
                        <a:t>Combeima</a:t>
                      </a:r>
                      <a:endParaRPr lang="es-ES" sz="1600" b="0" i="0" u="none" strike="noStrike" dirty="0" smtClean="0">
                        <a:latin typeface="Arial Rounded MT Bold" pitchFamily="34" charset="0"/>
                      </a:endParaRPr>
                    </a:p>
                    <a:p>
                      <a:pPr algn="l" fontAlgn="ctr"/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3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58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3.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Revegetalización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Paisajística</a:t>
                      </a:r>
                    </a:p>
                    <a:p>
                      <a:pPr algn="l" fontAlgn="ctr"/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2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58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4.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Mantenimiento a la infraestructura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física </a:t>
                      </a:r>
                    </a:p>
                    <a:p>
                      <a:pPr algn="l" fontAlgn="ctr"/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2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>
                          <a:latin typeface="Arial Rounded MT Bold" pitchFamily="34" charset="0"/>
                        </a:rPr>
                        <a:t>5. </a:t>
                      </a:r>
                      <a:r>
                        <a:rPr lang="it-IT" sz="1600" b="0" i="0" u="none" strike="noStrike" dirty="0">
                          <a:latin typeface="Arial Rounded MT Bold" pitchFamily="34" charset="0"/>
                        </a:rPr>
                        <a:t>Arrendamiento lote Relleno Sanitario </a:t>
                      </a:r>
                      <a:r>
                        <a:rPr lang="it-IT" sz="1600" b="0" i="0" u="none" strike="noStrike" dirty="0" smtClean="0">
                          <a:latin typeface="Arial Rounded MT Bold" pitchFamily="34" charset="0"/>
                        </a:rPr>
                        <a:t>Combeima</a:t>
                      </a:r>
                    </a:p>
                    <a:p>
                      <a:pPr algn="l" fontAlgn="ctr"/>
                      <a:endParaRPr lang="it-IT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12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714375" y="357188"/>
            <a:ext cx="7786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METAS ANUALES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000232" y="2143116"/>
            <a:ext cx="6714980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+mn-cs"/>
              </a:rPr>
              <a:t>MANTENIMIENTO DE FUENTES DE ORNATO</a:t>
            </a:r>
          </a:p>
        </p:txBody>
      </p: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357188" y="2898693"/>
          <a:ext cx="8358247" cy="1387563"/>
        </p:xfrm>
        <a:graphic>
          <a:graphicData uri="http://schemas.openxmlformats.org/drawingml/2006/table">
            <a:tbl>
              <a:tblPr/>
              <a:tblGrid>
                <a:gridCol w="5008359"/>
                <a:gridCol w="691945"/>
                <a:gridCol w="702927"/>
                <a:gridCol w="977508"/>
                <a:gridCol w="977508"/>
              </a:tblGrid>
              <a:tr h="2775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PRINCIPALES ACTIVIDADES</a:t>
                      </a: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UNIDAD DE MEDIDA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CANT.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PPTO INFI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PPTO MUNICIPIO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75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MILES DE PESOS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2423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1.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Mantenimientos de Limpieza de las fuentes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336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             15.000 </a:t>
                      </a:r>
                    </a:p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 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30.500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23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2.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Mantenimientos Eléctricos y/o Hidráulicos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168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714375" y="357188"/>
            <a:ext cx="7786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METAS ANUALES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714612" y="1571612"/>
            <a:ext cx="5926239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+mn-cs"/>
              </a:rPr>
              <a:t>CUENTAS ESPECIALES (BANFUTURO)</a:t>
            </a:r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92682"/>
              </p:ext>
            </p:extLst>
          </p:nvPr>
        </p:nvGraphicFramePr>
        <p:xfrm>
          <a:off x="428625" y="2369654"/>
          <a:ext cx="8215371" cy="1988040"/>
        </p:xfrm>
        <a:graphic>
          <a:graphicData uri="http://schemas.openxmlformats.org/drawingml/2006/table">
            <a:tbl>
              <a:tblPr/>
              <a:tblGrid>
                <a:gridCol w="5374762"/>
                <a:gridCol w="742565"/>
                <a:gridCol w="1049022"/>
                <a:gridCol w="1049022"/>
              </a:tblGrid>
              <a:tr h="48394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PRINCIPALES ACTIVIDADES</a:t>
                      </a: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UNIDAD DE MEDIDA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CANT.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COSTO TOTAL ( MILES DE PESOS)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508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1.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Colocación de Microcréditos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580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 1.300.000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8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2.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Administración de Portafolio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12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42.000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8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3.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Rendimientos en operaciones financieras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>
                          <a:latin typeface="Arial Rounded MT Bold" pitchFamily="34" charset="0"/>
                        </a:rPr>
                        <a:t> 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   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400.000 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9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4.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Promoción de Banfuturo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60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>
                          <a:latin typeface="Arial Rounded MT Bold" pitchFamily="34" charset="0"/>
                        </a:rPr>
                        <a:t> GESTION 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8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5.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Colocación de créditos por libranza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60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  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150.000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714375" y="357188"/>
            <a:ext cx="7786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METAS ANUALES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1714480" y="1071546"/>
            <a:ext cx="6972678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+mn-cs"/>
              </a:rPr>
              <a:t>PROYECTOS Y ESQUEMAS EMPRESARIALES</a:t>
            </a:r>
            <a:endParaRPr lang="es-ES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cs typeface="+mn-cs"/>
            </a:endParaRPr>
          </a:p>
        </p:txBody>
      </p:sp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197652"/>
              </p:ext>
            </p:extLst>
          </p:nvPr>
        </p:nvGraphicFramePr>
        <p:xfrm>
          <a:off x="571472" y="1785926"/>
          <a:ext cx="8358246" cy="4044216"/>
        </p:xfrm>
        <a:graphic>
          <a:graphicData uri="http://schemas.openxmlformats.org/drawingml/2006/table">
            <a:tbl>
              <a:tblPr/>
              <a:tblGrid>
                <a:gridCol w="5468238"/>
                <a:gridCol w="755480"/>
                <a:gridCol w="1067264"/>
                <a:gridCol w="1067264"/>
              </a:tblGrid>
              <a:tr h="37418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latin typeface="Arial Rounded MT Bold" pitchFamily="34" charset="0"/>
                        </a:rPr>
                        <a:t>PRINCIPALES ACTIVIDADES</a:t>
                      </a: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dirty="0">
                          <a:latin typeface="Arial Rounded MT Bold" pitchFamily="34" charset="0"/>
                        </a:rPr>
                        <a:t>UNIDAD DE MEDIDA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dirty="0">
                          <a:latin typeface="Arial Rounded MT Bold" pitchFamily="34" charset="0"/>
                        </a:rPr>
                        <a:t>CANT.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dirty="0">
                          <a:latin typeface="Arial Rounded MT Bold" pitchFamily="34" charset="0"/>
                        </a:rPr>
                        <a:t>COSTO TOTAL ( MILES DE PESOS)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158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latin typeface="Arial Rounded MT Bold" pitchFamily="34" charset="0"/>
                        </a:rPr>
                        <a:t>1. </a:t>
                      </a:r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Implementar prueba piloto del proyecto Modernización de Alumbrado Público con Luminarias Ecológicas LED en </a:t>
                      </a:r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3 barrios de </a:t>
                      </a:r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la ciudad</a:t>
                      </a:r>
                      <a:endParaRPr lang="es-ES" sz="14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                1 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50.000 </a:t>
                      </a:r>
                      <a:endParaRPr lang="es-ES" sz="14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5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latin typeface="Arial Rounded MT Bold" pitchFamily="34" charset="0"/>
                        </a:rPr>
                        <a:t>2. </a:t>
                      </a:r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Ejecución de la </a:t>
                      </a:r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segunda </a:t>
                      </a:r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fase del proyecto Gestión Tributaria para el instituto</a:t>
                      </a:r>
                      <a:endParaRPr lang="es-ES" sz="14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latin typeface="Arial Rounded MT Bold" pitchFamily="34" charset="0"/>
                        </a:rPr>
                        <a:t>                1 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latin typeface="Arial Rounded MT Bold" pitchFamily="34" charset="0"/>
                        </a:rPr>
                        <a:t> GESTION 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58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latin typeface="Arial Rounded MT Bold" pitchFamily="34" charset="0"/>
                        </a:rPr>
                        <a:t>3. </a:t>
                      </a:r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Ejecución de la </a:t>
                      </a:r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tercera fase </a:t>
                      </a:r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de la Modernización del Coliseo de Ferias</a:t>
                      </a:r>
                      <a:endParaRPr lang="es-ES" sz="14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latin typeface="Arial Rounded MT Bold" pitchFamily="34" charset="0"/>
                        </a:rPr>
                        <a:t>                1 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50.000 </a:t>
                      </a:r>
                      <a:endParaRPr lang="es-ES" sz="14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58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latin typeface="Arial Rounded MT Bold" pitchFamily="34" charset="0"/>
                        </a:rPr>
                        <a:t>4. </a:t>
                      </a:r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Buscar Aliado Estratégico para </a:t>
                      </a:r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la Fábrica de Pupitres</a:t>
                      </a:r>
                      <a:endParaRPr lang="es-ES" sz="14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                1 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  </a:t>
                      </a:r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1.000 </a:t>
                      </a:r>
                      <a:endParaRPr lang="es-ES" sz="14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58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latin typeface="Arial Rounded MT Bold" pitchFamily="34" charset="0"/>
                        </a:rPr>
                        <a:t>5. </a:t>
                      </a:r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Implementar </a:t>
                      </a:r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primera fase del </a:t>
                      </a:r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Proyecto "Basura en Oro" en una Plaza de Mercado</a:t>
                      </a:r>
                      <a:endParaRPr lang="es-ES" sz="14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                1 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50.000 </a:t>
                      </a:r>
                      <a:endParaRPr lang="es-ES" sz="14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5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latin typeface="Arial Rounded MT Bold" pitchFamily="34" charset="0"/>
                        </a:rPr>
                        <a:t>6. </a:t>
                      </a:r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Organización y </a:t>
                      </a:r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Logística </a:t>
                      </a:r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de 10 eventos</a:t>
                      </a:r>
                      <a:endParaRPr lang="es-ES" sz="14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              10 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latin typeface="Arial Rounded MT Bold" pitchFamily="34" charset="0"/>
                        </a:rPr>
                        <a:t> GESTION 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58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latin typeface="Arial Rounded MT Bold" pitchFamily="34" charset="0"/>
                        </a:rPr>
                        <a:t>7. </a:t>
                      </a:r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Proceso de sensibilización y direccionamiento acorde a la iniciativa de </a:t>
                      </a:r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los comerciantes de </a:t>
                      </a:r>
                      <a:r>
                        <a:rPr lang="es-ES" sz="1400" b="0" i="0" u="none" strike="noStrike" dirty="0" err="1" smtClean="0">
                          <a:latin typeface="Arial Rounded MT Bold" pitchFamily="34" charset="0"/>
                        </a:rPr>
                        <a:t>Chapicentro</a:t>
                      </a:r>
                      <a:endParaRPr lang="es-ES" sz="14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latin typeface="Arial Rounded MT Bold" pitchFamily="34" charset="0"/>
                        </a:rPr>
                        <a:t>                1 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20.000 </a:t>
                      </a:r>
                      <a:endParaRPr lang="es-ES" sz="14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58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latin typeface="Arial Rounded MT Bold" pitchFamily="34" charset="0"/>
                        </a:rPr>
                        <a:t>8. </a:t>
                      </a:r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Administración y Mantenimiento de Inmuebles</a:t>
                      </a:r>
                      <a:endParaRPr lang="es-ES" sz="14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latin typeface="Arial Rounded MT Bold" pitchFamily="34" charset="0"/>
                        </a:rPr>
                        <a:t>              12 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15.000 </a:t>
                      </a:r>
                      <a:endParaRPr lang="es-ES" sz="14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5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latin typeface="Arial Rounded MT Bold" pitchFamily="34" charset="0"/>
                        </a:rPr>
                        <a:t>9. </a:t>
                      </a:r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Porcentaje de ajuste </a:t>
                      </a:r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por encima del IPC </a:t>
                      </a:r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a </a:t>
                      </a:r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Cánones </a:t>
                      </a:r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de arrendamiento de Inmuebles</a:t>
                      </a:r>
                      <a:endParaRPr lang="es-ES" sz="14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 smtClean="0">
                          <a:latin typeface="Arial Rounded MT Bold" pitchFamily="34" charset="0"/>
                        </a:rPr>
                        <a:t>%</a:t>
                      </a:r>
                      <a:endParaRPr lang="es-ES" sz="12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                5 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 GESTION 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714375" y="3071810"/>
            <a:ext cx="77866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GRACIAS</a:t>
            </a:r>
            <a:endParaRPr lang="es-CO" sz="4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9786</TotalTime>
  <Words>1292</Words>
  <Application>Microsoft Office PowerPoint</Application>
  <PresentationFormat>Presentación en pantalla (4:3)</PresentationFormat>
  <Paragraphs>364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Concurrencia</vt:lpstr>
      <vt:lpstr> INFIBAGUE        CONSEJO DE GOBIERNO NOVIEMBRE 2013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Windows XP Colossus Edition 2 Reloaded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DE GESTIÓN    AÑO 2010</dc:title>
  <dc:creator>usuario</dc:creator>
  <cp:lastModifiedBy>usuario</cp:lastModifiedBy>
  <cp:revision>877</cp:revision>
  <dcterms:created xsi:type="dcterms:W3CDTF">2010-12-29T02:39:15Z</dcterms:created>
  <dcterms:modified xsi:type="dcterms:W3CDTF">2013-11-07T17:28:12Z</dcterms:modified>
</cp:coreProperties>
</file>